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embeddedFontLst>
    <p:embeddedFont>
      <p:font typeface="Satisfy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0" roundtripDataSignature="AMtx7mhC9DzFyYGE3rtXQBk98rAqfBz1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EFBAD81-DE9C-4512-A9A1-ED873876E837}">
  <a:tblStyle styleId="{0EFBAD81-DE9C-4512-A9A1-ED873876E8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Satisf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apanalytics.cloud/guided_playlists/role-management/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eb.mit.edu/12.000/www/m2015/2015/climatechange.html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orbes.com/sites/gauravsharma/2019/01/17/solar-power-outperforming-wind-as-renewable-energy-becomes-commonplace/#61b8c4dc6ea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urorasolar.com/?utm_term=aurora%20solar&amp;utm_campaign=Brand+Keywords&amp;utm_source=adwords&amp;utm_medium=ppc&amp;hsa_tgt=kwd-323947520554&amp;hsa_grp=41615292461&amp;hsa_src=g&amp;hsa_net=adwords&amp;hsa_mt=e&amp;hsa_ver=3&amp;hsa_ad=328387062904&amp;hsa_acc=5794356793&amp;hsa_kw=aurora%20solar&amp;hsa_cam=898431090&amp;gclid=EAIaIQobChMI5OO8k_Gp5gIVC8RkCh3GpwekEAAYASAAEgKeOfD_Bw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a8bb2d149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a8bb2d14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Blake</a:t>
            </a:r>
            <a:endParaRPr/>
          </a:p>
        </p:txBody>
      </p:sp>
      <p:sp>
        <p:nvSpPr>
          <p:cNvPr id="151" name="Google Shape;151;g7a8bb2d149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a8bb2d149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a8bb2d14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</p:txBody>
      </p:sp>
      <p:sp>
        <p:nvSpPr>
          <p:cNvPr id="160" name="Google Shape;160;g7a8bb2d149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517e146b_2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517e146b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</p:txBody>
      </p:sp>
      <p:sp>
        <p:nvSpPr>
          <p:cNvPr id="168" name="Google Shape;168;g6c517e146b_2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acb75fe7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acb75fe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acb75fe7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acb75fe71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acb75fe7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Bashir</a:t>
            </a:r>
            <a:endParaRPr/>
          </a:p>
        </p:txBody>
      </p:sp>
      <p:sp>
        <p:nvSpPr>
          <p:cNvPr id="186" name="Google Shape;186;g7acb75fe71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acb75fe71_1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acb75fe71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195" name="Google Shape;195;g7acb75fe71_1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c517e146b_2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c517e146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Blake</a:t>
            </a:r>
            <a:endParaRPr/>
          </a:p>
        </p:txBody>
      </p:sp>
      <p:sp>
        <p:nvSpPr>
          <p:cNvPr id="206" name="Google Shape;206;g6c517e146b_2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acb75fe71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acb75fe7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217" name="Google Shape;217;g7acb75fe71_1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c59ad0d9e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c59ad0d9e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6c59ad0d9e_4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acb75fe71_2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acb75fe71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238" name="Google Shape;238;g7acb75fe71_2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acb75fe7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acb75fe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</p:txBody>
      </p:sp>
      <p:sp>
        <p:nvSpPr>
          <p:cNvPr id="76" name="Google Shape;76;g7acb75fe7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acb75fe71_2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acb75fe7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</a:t>
            </a:r>
            <a:endParaRPr/>
          </a:p>
        </p:txBody>
      </p:sp>
      <p:sp>
        <p:nvSpPr>
          <p:cNvPr id="247" name="Google Shape;247;g7acb75fe71_2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acb75fe71_1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acb75fe7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</p:txBody>
      </p:sp>
      <p:sp>
        <p:nvSpPr>
          <p:cNvPr id="256" name="Google Shape;256;g7acb75fe71_1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acb75fe71_1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acb75fe71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</a:t>
            </a:r>
            <a:endParaRPr/>
          </a:p>
        </p:txBody>
      </p:sp>
      <p:sp>
        <p:nvSpPr>
          <p:cNvPr id="264" name="Google Shape;264;g7acb75fe71_1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acb75fe71_1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acb75fe7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 </a:t>
            </a:r>
            <a:endParaRPr/>
          </a:p>
        </p:txBody>
      </p:sp>
      <p:sp>
        <p:nvSpPr>
          <p:cNvPr id="272" name="Google Shape;272;g7acb75fe71_1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acb75fe71_1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acb75fe71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</a:t>
            </a:r>
            <a:endParaRPr/>
          </a:p>
        </p:txBody>
      </p:sp>
      <p:sp>
        <p:nvSpPr>
          <p:cNvPr id="280" name="Google Shape;280;g7acb75fe71_1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acb75fe71_1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acb75fe71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https://www.sapanalytics.cloud/guided_playlists/role-management/</a:t>
            </a:r>
            <a:endParaRPr/>
          </a:p>
        </p:txBody>
      </p:sp>
      <p:sp>
        <p:nvSpPr>
          <p:cNvPr id="288" name="Google Shape;288;g7acb75fe71_1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acb75fe7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acb75fe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Slide</a:t>
            </a:r>
            <a:endParaRPr/>
          </a:p>
        </p:txBody>
      </p:sp>
      <p:sp>
        <p:nvSpPr>
          <p:cNvPr id="297" name="Google Shape;297;g7acb75fe7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acb75fe71_1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acb75fe71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</p:txBody>
      </p:sp>
      <p:sp>
        <p:nvSpPr>
          <p:cNvPr id="305" name="Google Shape;305;g7acb75fe71_1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acb75fe71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Slide</a:t>
            </a:r>
            <a:endParaRPr/>
          </a:p>
        </p:txBody>
      </p:sp>
      <p:sp>
        <p:nvSpPr>
          <p:cNvPr id="313" name="Google Shape;313;g7acb75fe71_1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Bashir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http://web.mit.edu/12.000/www/m2015/2015/climatechange.html</a:t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a8bb2d149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a8bb2d1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Bashir</a:t>
            </a:r>
            <a:endParaRPr/>
          </a:p>
        </p:txBody>
      </p:sp>
      <p:sp>
        <p:nvSpPr>
          <p:cNvPr id="93" name="Google Shape;93;g7a8bb2d149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8bb2d149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8bb2d1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</p:txBody>
      </p:sp>
      <p:sp>
        <p:nvSpPr>
          <p:cNvPr id="103" name="Google Shape;103;g7a8bb2d149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8bb2d149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a8bb2d1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https://www.forbes.com/sites/gauravsharma/2019/01/17/solar-power-outperforming-wind-as-renewable-energy-becomes-commonplace/#61b8c4dc6ea0</a:t>
            </a:r>
            <a:endParaRPr/>
          </a:p>
        </p:txBody>
      </p:sp>
      <p:sp>
        <p:nvSpPr>
          <p:cNvPr id="111" name="Google Shape;111;g7a8bb2d149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a8bb2d149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a8bb2d14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aurorasolar.com/?utm_term=aurora%20solar&amp;utm_campaign=Brand+Keywords&amp;utm_source=adwords&amp;utm_medium=ppc&amp;hsa_tgt=kwd-323947520554&amp;hsa_grp=41615292461&amp;hsa_src=g&amp;hsa_net=adwords&amp;hsa_mt=e&amp;hsa_ver=3&amp;hsa_ad=328387062904&amp;hsa_acc=5794356793&amp;hsa_kw=aurora%20solar&amp;hsa_cam=898431090&amp;gclid=EAIaIQobChMI5OO8k_Gp5gIVC8RkCh3GpwekEAAYASAAEgKeOfD_BwE</a:t>
            </a:r>
            <a:endParaRPr/>
          </a:p>
        </p:txBody>
      </p:sp>
      <p:sp>
        <p:nvSpPr>
          <p:cNvPr id="121" name="Google Shape;121;g7a8bb2d149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a8bb2d149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a8bb2d14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</a:t>
            </a:r>
            <a:endParaRPr/>
          </a:p>
        </p:txBody>
      </p:sp>
      <p:sp>
        <p:nvSpPr>
          <p:cNvPr id="130" name="Google Shape;130;g7a8bb2d149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a8bb2d149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a8bb2d14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Blake</a:t>
            </a:r>
            <a:endParaRPr/>
          </a:p>
        </p:txBody>
      </p:sp>
      <p:sp>
        <p:nvSpPr>
          <p:cNvPr id="140" name="Google Shape;140;g7a8bb2d149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" name="Google Shape;18;p4"/>
          <p:cNvSpPr txBox="1"/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BE4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533400" y="3581400"/>
            <a:ext cx="6248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>
                <a:solidFill>
                  <a:srgbClr val="6E6259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ISU LEFT white.eps" id="21" name="Google Shape;21;p4"/>
          <p:cNvPicPr preferRelativeResize="0"/>
          <p:nvPr/>
        </p:nvPicPr>
        <p:blipFill rotWithShape="1">
          <a:blip r:embed="rId2">
            <a:alphaModFix/>
          </a:blip>
          <a:srcRect b="38234" l="0" r="0" t="0"/>
          <a:stretch/>
        </p:blipFill>
        <p:spPr>
          <a:xfrm>
            <a:off x="533400" y="830263"/>
            <a:ext cx="4724400" cy="388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2pPr>
            <a:lvl3pPr indent="-228600" lvl="2" marL="13716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3pPr>
            <a:lvl4pPr indent="-228600" lvl="3" marL="18288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4pPr>
            <a:lvl5pPr indent="-228600" lvl="4" marL="2286000" algn="l"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 rot="5400000">
            <a:off x="2590800" y="-685800"/>
            <a:ext cx="41148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 rot="5400000">
            <a:off x="4943475" y="1666875"/>
            <a:ext cx="50292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 rot="5400000">
            <a:off x="866775" y="-257175"/>
            <a:ext cx="50292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838200" y="10668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4724400" y="10668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5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C8102E"/>
              </a:buClr>
              <a:buSzPts val="2560"/>
              <a:buFont typeface="Times"/>
              <a:buNone/>
              <a:defRPr b="0" i="0" sz="32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C8102E"/>
              </a:buClr>
              <a:buSzPts val="2240"/>
              <a:buFont typeface="Times"/>
              <a:buNone/>
              <a:defRPr b="0" i="0" sz="28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C8102E"/>
              </a:buClr>
              <a:buSzPts val="1920"/>
              <a:buFont typeface="Times"/>
              <a:buNone/>
              <a:defRPr b="0" i="0" sz="24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C8102E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8102E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7" name="Google Shape;57;p12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6068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60680" lvl="2" marL="1371600" marR="0" rtl="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0680" lvl="3" marL="1828800" marR="0" rtl="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60679" lvl="4" marL="2286000" marR="0" rtl="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60679" lvl="5" marL="27432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60679" lvl="6" marL="32004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60679" lvl="7" marL="36576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60679" lvl="8" marL="41148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ISU LEFT white.eps" id="14" name="Google Shape;14;p3"/>
          <p:cNvPicPr preferRelativeResize="0"/>
          <p:nvPr/>
        </p:nvPicPr>
        <p:blipFill rotWithShape="1">
          <a:blip r:embed="rId1">
            <a:alphaModFix/>
          </a:blip>
          <a:srcRect b="38234" l="0" r="0" t="0"/>
          <a:stretch/>
        </p:blipFill>
        <p:spPr>
          <a:xfrm>
            <a:off x="533400" y="6365927"/>
            <a:ext cx="3200400" cy="26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idx="11" type="ftr"/>
          </p:nvPr>
        </p:nvSpPr>
        <p:spPr>
          <a:xfrm>
            <a:off x="5767388" y="631031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://sdmay20-14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ctrTitle"/>
          </p:nvPr>
        </p:nvSpPr>
        <p:spPr>
          <a:xfrm>
            <a:off x="533400" y="2320250"/>
            <a:ext cx="77823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CE1126"/>
                </a:solidFill>
              </a:rPr>
              <a:t>60 MW</a:t>
            </a:r>
            <a:r>
              <a:rPr b="1" lang="en-US" sz="3600">
                <a:solidFill>
                  <a:srgbClr val="CE1126"/>
                </a:solidFill>
              </a:rPr>
              <a:t> Solar Power </a:t>
            </a:r>
            <a:r>
              <a:rPr b="1" lang="en-US" sz="3600">
                <a:solidFill>
                  <a:srgbClr val="CE1126"/>
                </a:solidFill>
              </a:rPr>
              <a:t>Plant &amp; 115 KV 34.5 KV</a:t>
            </a:r>
            <a:r>
              <a:rPr b="1" lang="en-US" sz="3600">
                <a:solidFill>
                  <a:srgbClr val="CE1126"/>
                </a:solidFill>
              </a:rPr>
              <a:t> Substation Design Project </a:t>
            </a:r>
            <a:endParaRPr sz="3600">
              <a:solidFill>
                <a:srgbClr val="CE1126"/>
              </a:solidFill>
            </a:endParaRPr>
          </a:p>
        </p:txBody>
      </p:sp>
      <p:sp>
        <p:nvSpPr>
          <p:cNvPr id="71" name="Google Shape;71;p1"/>
          <p:cNvSpPr txBox="1"/>
          <p:nvPr>
            <p:ph idx="1" type="subTitle"/>
          </p:nvPr>
        </p:nvSpPr>
        <p:spPr>
          <a:xfrm>
            <a:off x="533400" y="4192225"/>
            <a:ext cx="6248400" cy="22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>
                <a:solidFill>
                  <a:srgbClr val="6E6259"/>
                </a:solidFill>
              </a:rPr>
              <a:t>J</a:t>
            </a:r>
            <a:r>
              <a:rPr lang="en-US" sz="2000">
                <a:solidFill>
                  <a:srgbClr val="6E6259"/>
                </a:solidFill>
              </a:rPr>
              <a:t>ake Ciccola, Ethan Curnutte, Blake Danek, </a:t>
            </a:r>
            <a:endParaRPr sz="2000">
              <a:solidFill>
                <a:srgbClr val="6E62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>
                <a:solidFill>
                  <a:srgbClr val="6E6259"/>
                </a:solidFill>
              </a:rPr>
              <a:t>Michael Lortz, Ada Lupa, Bashir Mohamed</a:t>
            </a:r>
            <a:endParaRPr sz="2000">
              <a:solidFill>
                <a:srgbClr val="6E62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t/>
            </a:r>
            <a:endParaRPr sz="2000">
              <a:solidFill>
                <a:srgbClr val="6E62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>
                <a:solidFill>
                  <a:srgbClr val="6E6259"/>
                </a:solidFill>
              </a:rPr>
              <a:t>Advisor: Dr. Ajjarapu</a:t>
            </a:r>
            <a:endParaRPr sz="2000">
              <a:solidFill>
                <a:srgbClr val="6E62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>
                <a:solidFill>
                  <a:srgbClr val="6E6259"/>
                </a:solidFill>
              </a:rPr>
              <a:t>Client: Black &amp; Veatch</a:t>
            </a:r>
            <a:endParaRPr sz="2000">
              <a:solidFill>
                <a:srgbClr val="6E62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 sz="2000" u="sng">
                <a:solidFill>
                  <a:srgbClr val="0000FF"/>
                </a:solidFill>
                <a:hlinkClick r:id="rId4"/>
              </a:rPr>
              <a:t>http://sdmay20-14.sd.ece.iastate.edu/</a:t>
            </a:r>
            <a:endParaRPr sz="2000" u="sng">
              <a:solidFill>
                <a:srgbClr val="0000FF"/>
              </a:solidFill>
            </a:endParaRPr>
          </a:p>
        </p:txBody>
      </p:sp>
      <p:sp>
        <p:nvSpPr>
          <p:cNvPr id="72" name="Google Shape;72;p1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>
                <a:solidFill>
                  <a:srgbClr val="F1BE48"/>
                </a:solidFill>
              </a:rPr>
              <a:t>EE 491 | Fall 2019 | sdmay20-14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a8bb2d149_0_36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Cost Estimate</a:t>
            </a:r>
            <a:endParaRPr b="1"/>
          </a:p>
        </p:txBody>
      </p:sp>
      <p:sp>
        <p:nvSpPr>
          <p:cNvPr id="154" name="Google Shape;154;g7a8bb2d149_0_36"/>
          <p:cNvSpPr txBox="1"/>
          <p:nvPr>
            <p:ph idx="1" type="body"/>
          </p:nvPr>
        </p:nvSpPr>
        <p:spPr>
          <a:xfrm>
            <a:off x="717750" y="3652825"/>
            <a:ext cx="7708500" cy="246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Land Cost - $109,000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$1/watt for installation means our farm would be $60 million in installation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Brings total solar farm cost to about $95.3 million</a:t>
            </a:r>
            <a:endParaRPr sz="2400"/>
          </a:p>
        </p:txBody>
      </p:sp>
      <p:sp>
        <p:nvSpPr>
          <p:cNvPr id="155" name="Google Shape;155;g7a8bb2d149_0_36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8</a:t>
            </a:r>
            <a:endParaRPr>
              <a:solidFill>
                <a:srgbClr val="F1BE48"/>
              </a:solidFill>
            </a:endParaRPr>
          </a:p>
        </p:txBody>
      </p:sp>
      <p:graphicFrame>
        <p:nvGraphicFramePr>
          <p:cNvPr id="156" name="Google Shape;156;g7a8bb2d149_0_36"/>
          <p:cNvGraphicFramePr/>
          <p:nvPr/>
        </p:nvGraphicFramePr>
        <p:xfrm>
          <a:off x="1012775" y="1295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2152125"/>
                <a:gridCol w="1492425"/>
                <a:gridCol w="1524150"/>
                <a:gridCol w="1949750"/>
              </a:tblGrid>
              <a:tr h="32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Solar Plant Cost</a:t>
                      </a:r>
                      <a:endParaRPr b="1"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137150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Quantity</a:t>
                      </a:r>
                      <a:endParaRPr b="1"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137150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Cost/Unit</a:t>
                      </a:r>
                      <a:endParaRPr b="1"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137150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Cost</a:t>
                      </a:r>
                      <a:endParaRPr b="1"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137150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Solar Panels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163072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$198.68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$32,399,927.71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Combiner Boxes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368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$900.00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$331,200.00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Inverters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$155,000.00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$2,480,000.00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Cost</a:t>
                      </a:r>
                      <a:endParaRPr b="1"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$35,211,127.71</a:t>
                      </a:r>
                      <a:endParaRPr sz="18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a8bb2d149_0_43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Project Milestones</a:t>
            </a:r>
            <a:endParaRPr b="1"/>
          </a:p>
        </p:txBody>
      </p:sp>
      <p:sp>
        <p:nvSpPr>
          <p:cNvPr id="163" name="Google Shape;163;g7a8bb2d149_0_43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First semester: Solar array layout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Second semester: Substation design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Significant tasks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Preliminary research: Sept. 19 - Sept. 26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Design choices: Sept. 26 - Dec. 9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Research: Oct. 3 - Dec. 9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Array design: Oct. 17 - Dec. 5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7a8bb2d149_0_43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9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c517e146b_2_17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Project Schedule</a:t>
            </a:r>
            <a:endParaRPr b="1"/>
          </a:p>
        </p:txBody>
      </p:sp>
      <p:sp>
        <p:nvSpPr>
          <p:cNvPr id="171" name="Google Shape;171;g6c517e146b_2_17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u="sng"/>
              <a:t>Gantt Chart</a:t>
            </a:r>
            <a:endParaRPr b="1" u="sng"/>
          </a:p>
        </p:txBody>
      </p:sp>
      <p:sp>
        <p:nvSpPr>
          <p:cNvPr id="172" name="Google Shape;172;g6c517e146b_2_17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10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173" name="Google Shape;173;g6c517e146b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72344"/>
            <a:ext cx="8686800" cy="351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6c517e146b_2_17"/>
          <p:cNvSpPr txBox="1"/>
          <p:nvPr/>
        </p:nvSpPr>
        <p:spPr>
          <a:xfrm>
            <a:off x="457200" y="5185675"/>
            <a:ext cx="80250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Allowed our group to stay on schedule and complete tasks efficiently</a:t>
            </a:r>
            <a:endParaRPr sz="2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acb75fe71_1_0"/>
          <p:cNvSpPr txBox="1"/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</p:spPr>
        <p:txBody>
          <a:bodyPr anchorCtr="0" anchor="b" bIns="22860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System Design</a:t>
            </a:r>
            <a:endParaRPr b="1"/>
          </a:p>
        </p:txBody>
      </p:sp>
      <p:sp>
        <p:nvSpPr>
          <p:cNvPr id="181" name="Google Shape;181;g7acb75fe71_1_0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EE 491 | Fall 2019 | sdmay20-14</a:t>
            </a:r>
            <a:endParaRPr/>
          </a:p>
        </p:txBody>
      </p:sp>
      <p:graphicFrame>
        <p:nvGraphicFramePr>
          <p:cNvPr id="182" name="Google Shape;182;g7acb75fe71_1_0"/>
          <p:cNvGraphicFramePr/>
          <p:nvPr/>
        </p:nvGraphicFramePr>
        <p:xfrm>
          <a:off x="952500" y="39544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Functional </a:t>
                      </a: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Decomposition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 Plan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Detailed Design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Prototype Implementations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HW/SW/Technology Platforms used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acb75fe71_1_7"/>
          <p:cNvSpPr txBox="1"/>
          <p:nvPr>
            <p:ph type="title"/>
          </p:nvPr>
        </p:nvSpPr>
        <p:spPr>
          <a:xfrm>
            <a:off x="4734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Functional Decomposition</a:t>
            </a:r>
            <a:endParaRPr b="1"/>
          </a:p>
        </p:txBody>
      </p:sp>
      <p:sp>
        <p:nvSpPr>
          <p:cNvPr id="189" name="Google Shape;189;g7acb75fe71_1_7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400" u="sng"/>
              <a:t>Steps of project development</a:t>
            </a:r>
            <a:endParaRPr b="1" sz="2400" u="sng"/>
          </a:p>
        </p:txBody>
      </p:sp>
      <p:sp>
        <p:nvSpPr>
          <p:cNvPr id="190" name="Google Shape;190;g7acb75fe71_1_7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11</a:t>
            </a:r>
            <a:endParaRPr>
              <a:solidFill>
                <a:srgbClr val="F1BE48"/>
              </a:solidFill>
            </a:endParaRPr>
          </a:p>
        </p:txBody>
      </p:sp>
      <p:graphicFrame>
        <p:nvGraphicFramePr>
          <p:cNvPr id="191" name="Google Shape;191;g7acb75fe71_1_7"/>
          <p:cNvGraphicFramePr/>
          <p:nvPr/>
        </p:nvGraphicFramePr>
        <p:xfrm>
          <a:off x="952500" y="188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1919175"/>
                <a:gridCol w="5319825"/>
              </a:tblGrid>
              <a:tr h="514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Activities </a:t>
                      </a:r>
                      <a:endParaRPr b="1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Stage-1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identification.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68575" marL="68575">
                    <a:lnL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Stage-2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Feasibility study &amp; risk evaluation.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68575" marL="68575">
                    <a:lnL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Stage-3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Conceptual plan &amp; project outline.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Stage-4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Sizing and calculation of associated components.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68575" marL="68575">
                    <a:lnL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Stage-5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Testing of our equipment.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68575" marL="68575">
                    <a:lnL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Stage-6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US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olution</a:t>
                      </a:r>
                      <a:endParaRPr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E62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acb75fe71_1_21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Technology Platforms</a:t>
            </a:r>
            <a:endParaRPr b="1"/>
          </a:p>
        </p:txBody>
      </p:sp>
      <p:sp>
        <p:nvSpPr>
          <p:cNvPr id="198" name="Google Shape;198;g7acb75fe71_1_21"/>
          <p:cNvSpPr txBox="1"/>
          <p:nvPr>
            <p:ph idx="1" type="body"/>
          </p:nvPr>
        </p:nvSpPr>
        <p:spPr>
          <a:xfrm>
            <a:off x="838200" y="1066800"/>
            <a:ext cx="7620000" cy="489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Array Parameter Tool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Black and Veatch provided excel sheet that contains relevant equations for sizing arrays.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Voltage Drop Calculator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Black and Veatch provided excel sheet that aids in calculating system voltage drop.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AutoCAD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Commercial computer-aided design and drafting software.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Used to make scaled drawings of solar plant layout.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7acb75fe71_1_21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12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00" name="Google Shape;200;g7acb75fe71_1_21"/>
          <p:cNvPicPr preferRelativeResize="0"/>
          <p:nvPr/>
        </p:nvPicPr>
        <p:blipFill rotWithShape="1">
          <a:blip r:embed="rId3">
            <a:alphaModFix/>
          </a:blip>
          <a:srcRect b="28871" l="30626" r="7724" t="5926"/>
          <a:stretch/>
        </p:blipFill>
        <p:spPr>
          <a:xfrm>
            <a:off x="4572000" y="950750"/>
            <a:ext cx="549500" cy="5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7acb75fe71_1_21"/>
          <p:cNvPicPr preferRelativeResize="0"/>
          <p:nvPr/>
        </p:nvPicPr>
        <p:blipFill rotWithShape="1">
          <a:blip r:embed="rId3">
            <a:alphaModFix/>
          </a:blip>
          <a:srcRect b="28871" l="30626" r="7724" t="5926"/>
          <a:stretch/>
        </p:blipFill>
        <p:spPr>
          <a:xfrm>
            <a:off x="4924225" y="2314025"/>
            <a:ext cx="549500" cy="5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7acb75fe71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225" y="3776475"/>
            <a:ext cx="505777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c517e146b_2_1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Technology Platforms</a:t>
            </a:r>
            <a:endParaRPr b="1"/>
          </a:p>
        </p:txBody>
      </p:sp>
      <p:sp>
        <p:nvSpPr>
          <p:cNvPr id="209" name="Google Shape;209;g6c517e146b_2_1"/>
          <p:cNvSpPr txBox="1"/>
          <p:nvPr>
            <p:ph idx="1" type="body"/>
          </p:nvPr>
        </p:nvSpPr>
        <p:spPr>
          <a:xfrm>
            <a:off x="274320" y="1295400"/>
            <a:ext cx="1444800" cy="198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Array Parameter Tool</a:t>
            </a:r>
            <a:endParaRPr sz="2000"/>
          </a:p>
        </p:txBody>
      </p:sp>
      <p:sp>
        <p:nvSpPr>
          <p:cNvPr id="210" name="Google Shape;210;g6c517e146b_2_1"/>
          <p:cNvSpPr txBox="1"/>
          <p:nvPr>
            <p:ph idx="2" type="body"/>
          </p:nvPr>
        </p:nvSpPr>
        <p:spPr>
          <a:xfrm>
            <a:off x="6629400" y="3383275"/>
            <a:ext cx="1865400" cy="267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Voltage</a:t>
            </a:r>
            <a:r>
              <a:rPr lang="en-US" sz="2000"/>
              <a:t> </a:t>
            </a:r>
            <a:r>
              <a:rPr lang="en-US" sz="2000"/>
              <a:t>Drop Calculator</a:t>
            </a:r>
            <a:endParaRPr sz="2000"/>
          </a:p>
        </p:txBody>
      </p:sp>
      <p:pic>
        <p:nvPicPr>
          <p:cNvPr id="211" name="Google Shape;211;g6c517e146b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224" y="3383205"/>
            <a:ext cx="5891551" cy="267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6c517e146b_2_1"/>
          <p:cNvPicPr preferRelativeResize="0"/>
          <p:nvPr/>
        </p:nvPicPr>
        <p:blipFill rotWithShape="1">
          <a:blip r:embed="rId4">
            <a:alphaModFix/>
          </a:blip>
          <a:srcRect b="15881" l="0" r="0" t="0"/>
          <a:stretch/>
        </p:blipFill>
        <p:spPr>
          <a:xfrm>
            <a:off x="1801368" y="1212400"/>
            <a:ext cx="7063774" cy="19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6c517e146b_2_1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13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cb75fe71_1_14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Detailed Design</a:t>
            </a:r>
            <a:endParaRPr b="1"/>
          </a:p>
        </p:txBody>
      </p:sp>
      <p:sp>
        <p:nvSpPr>
          <p:cNvPr id="220" name="Google Shape;220;g7acb75fe71_1_14"/>
          <p:cNvSpPr txBox="1"/>
          <p:nvPr>
            <p:ph idx="2" type="body"/>
          </p:nvPr>
        </p:nvSpPr>
        <p:spPr>
          <a:xfrm>
            <a:off x="685800" y="1295400"/>
            <a:ext cx="7772400" cy="47154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Single Rack Layout</a:t>
            </a:r>
            <a:endParaRPr b="1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8100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Each row is a string</a:t>
            </a:r>
            <a:endParaRPr sz="2400"/>
          </a:p>
          <a:p>
            <a:pPr indent="-3810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Two strings wired in parallel make up a rack</a:t>
            </a:r>
            <a:endParaRPr sz="2400"/>
          </a:p>
          <a:p>
            <a:pPr indent="-3810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String voltage - 1500 VDC</a:t>
            </a:r>
            <a:endParaRPr sz="24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21" name="Google Shape;221;g7acb75fe71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50" y="2474825"/>
            <a:ext cx="5059627" cy="166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7acb75fe71_1_14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14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23" name="Google Shape;223;g7acb75fe71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638" y="1909463"/>
            <a:ext cx="178117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c59ad0d9e_4_0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Detailed Design</a:t>
            </a:r>
            <a:endParaRPr b="1"/>
          </a:p>
        </p:txBody>
      </p:sp>
      <p:sp>
        <p:nvSpPr>
          <p:cNvPr id="230" name="Google Shape;230;g6c59ad0d9e_4_0"/>
          <p:cNvSpPr txBox="1"/>
          <p:nvPr>
            <p:ph idx="1" type="body"/>
          </p:nvPr>
        </p:nvSpPr>
        <p:spPr>
          <a:xfrm>
            <a:off x="838200" y="1066800"/>
            <a:ext cx="7620000" cy="81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800"/>
              <a:t>Combiner Box Layout</a:t>
            </a:r>
            <a:endParaRPr b="1" sz="2800"/>
          </a:p>
        </p:txBody>
      </p:sp>
      <p:sp>
        <p:nvSpPr>
          <p:cNvPr id="231" name="Google Shape;231;g6c59ad0d9e_4_0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15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32" name="Google Shape;232;g6c59ad0d9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43950"/>
            <a:ext cx="8839198" cy="137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6c59ad0d9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650" y="859975"/>
            <a:ext cx="161925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6c59ad0d9e_4_0"/>
          <p:cNvSpPr txBox="1"/>
          <p:nvPr/>
        </p:nvSpPr>
        <p:spPr>
          <a:xfrm>
            <a:off x="530675" y="1796150"/>
            <a:ext cx="48849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Each combiner box connects 16 strings.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Combiner box is placed in the middle to reduce maximum conductor length.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Open Sans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Combiner box wires the racks in parallel.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acb75fe71_2_4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Detailed Design</a:t>
            </a:r>
            <a:endParaRPr b="1"/>
          </a:p>
        </p:txBody>
      </p:sp>
      <p:sp>
        <p:nvSpPr>
          <p:cNvPr id="241" name="Google Shape;241;g7acb75fe71_2_4"/>
          <p:cNvSpPr txBox="1"/>
          <p:nvPr>
            <p:ph idx="1" type="body"/>
          </p:nvPr>
        </p:nvSpPr>
        <p:spPr>
          <a:xfrm>
            <a:off x="4815720" y="1066800"/>
            <a:ext cx="3657600" cy="44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800"/>
              <a:t>Single Array Layout</a:t>
            </a:r>
            <a:endParaRPr b="1"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/>
              <a:t>Values per array</a:t>
            </a:r>
            <a:endParaRPr sz="2400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10,192 panels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182 racks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23 combiner boxes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 racks removed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3.87296 MW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42" name="Google Shape;242;g7acb75fe71_2_4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16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43" name="Google Shape;243;g7acb75fe71_2_4"/>
          <p:cNvPicPr preferRelativeResize="0"/>
          <p:nvPr/>
        </p:nvPicPr>
        <p:blipFill rotWithShape="1">
          <a:blip r:embed="rId3">
            <a:alphaModFix/>
          </a:blip>
          <a:srcRect b="-5235" l="1700" r="-1700" t="-327"/>
          <a:stretch/>
        </p:blipFill>
        <p:spPr>
          <a:xfrm>
            <a:off x="606800" y="1246450"/>
            <a:ext cx="3965200" cy="44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acb75fe71_0_6"/>
          <p:cNvSpPr txBox="1"/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</p:spPr>
        <p:txBody>
          <a:bodyPr anchorCtr="0" anchor="b" bIns="22860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Project Plan</a:t>
            </a:r>
            <a:endParaRPr b="1"/>
          </a:p>
        </p:txBody>
      </p:sp>
      <p:sp>
        <p:nvSpPr>
          <p:cNvPr id="79" name="Google Shape;79;g7acb75fe71_0_6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EE 491 | Fall 2019 | sdmay20-14</a:t>
            </a:r>
            <a:endParaRPr/>
          </a:p>
        </p:txBody>
      </p:sp>
      <p:graphicFrame>
        <p:nvGraphicFramePr>
          <p:cNvPr id="80" name="Google Shape;80;g7acb75fe71_0_6"/>
          <p:cNvGraphicFramePr/>
          <p:nvPr/>
        </p:nvGraphicFramePr>
        <p:xfrm>
          <a:off x="952500" y="366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Problem Statement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 survey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Solution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Potential Risks &amp; Mitigation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Functional Requirements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Estimate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Non-functional Requirements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Milestones &amp; Schedule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600"/>
                        <a:buFont typeface="Open Sans"/>
                        <a:buChar char="•"/>
                      </a:pPr>
                      <a:r>
                        <a:rPr lang="en-US" sz="16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Technical Constraints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acb75fe71_2_12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Detailed Design</a:t>
            </a:r>
            <a:endParaRPr b="1"/>
          </a:p>
        </p:txBody>
      </p:sp>
      <p:sp>
        <p:nvSpPr>
          <p:cNvPr id="250" name="Google Shape;250;g7acb75fe71_2_12"/>
          <p:cNvSpPr txBox="1"/>
          <p:nvPr>
            <p:ph idx="1" type="body"/>
          </p:nvPr>
        </p:nvSpPr>
        <p:spPr>
          <a:xfrm>
            <a:off x="5605320" y="1066800"/>
            <a:ext cx="3511200" cy="499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Solar Plant Layout</a:t>
            </a:r>
            <a:endParaRPr b="1" sz="2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16 arrays arranged in a 4x4 grid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There is a 30 ft wide access road between each array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Overall Dimensions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3,024 ft tall by 2,616 ft wide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163,072 total panels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368 combiner boxes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16 inverters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61.976 MW</a:t>
            </a:r>
            <a:endParaRPr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51" name="Google Shape;251;g7acb75fe71_2_12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17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52" name="Google Shape;252;g7acb75fe71_2_12"/>
          <p:cNvPicPr preferRelativeResize="0"/>
          <p:nvPr/>
        </p:nvPicPr>
        <p:blipFill rotWithShape="1">
          <a:blip r:embed="rId3">
            <a:alphaModFix/>
          </a:blip>
          <a:srcRect b="0" l="616" r="0" t="0"/>
          <a:stretch/>
        </p:blipFill>
        <p:spPr>
          <a:xfrm>
            <a:off x="300350" y="1208850"/>
            <a:ext cx="5305844" cy="459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acb75fe71_1_29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Test Plan</a:t>
            </a:r>
            <a:endParaRPr b="1"/>
          </a:p>
        </p:txBody>
      </p:sp>
      <p:sp>
        <p:nvSpPr>
          <p:cNvPr id="259" name="Google Shape;259;g7acb75fe71_1_29"/>
          <p:cNvSpPr txBox="1"/>
          <p:nvPr>
            <p:ph idx="1" type="body"/>
          </p:nvPr>
        </p:nvSpPr>
        <p:spPr>
          <a:xfrm>
            <a:off x="838200" y="1044500"/>
            <a:ext cx="7620000" cy="413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</a:t>
            </a:r>
            <a:r>
              <a:rPr lang="en-US" sz="2400"/>
              <a:t>esign parameters </a:t>
            </a:r>
            <a:r>
              <a:rPr lang="en-US" sz="2400"/>
              <a:t>&amp; equipment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Comparison of solar panels</a:t>
            </a:r>
            <a:endParaRPr sz="2400"/>
          </a:p>
          <a:p>
            <a:pPr indent="-3810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JA Solar vs Eagle 72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Shadow effect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Voltage drop losses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</a:t>
            </a:r>
            <a:r>
              <a:rPr lang="en-US" sz="2400"/>
              <a:t>cation</a:t>
            </a:r>
            <a:r>
              <a:rPr lang="en-US" sz="2400"/>
              <a:t> </a:t>
            </a:r>
            <a:r>
              <a:rPr lang="en-US" sz="2400"/>
              <a:t>specifications</a:t>
            </a:r>
            <a:endParaRPr sz="2400"/>
          </a:p>
        </p:txBody>
      </p:sp>
      <p:sp>
        <p:nvSpPr>
          <p:cNvPr id="260" name="Google Shape;260;g7acb75fe71_1_29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18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acb75fe71_1_36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Implementations</a:t>
            </a:r>
            <a:endParaRPr b="1"/>
          </a:p>
        </p:txBody>
      </p:sp>
      <p:sp>
        <p:nvSpPr>
          <p:cNvPr id="267" name="Google Shape;267;g7acb75fe71_1_36"/>
          <p:cNvSpPr txBox="1"/>
          <p:nvPr>
            <p:ph idx="1" type="body"/>
          </p:nvPr>
        </p:nvSpPr>
        <p:spPr>
          <a:xfrm>
            <a:off x="67300" y="1953600"/>
            <a:ext cx="89229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Implementing the data from the datasheets into the array parameter tool and the voltage drop calculations.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 Implementing the information found from the array parameter tools to the CAD drawing and the design modules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68" name="Google Shape;268;g7acb75fe71_1_36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19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acb75fe71_1_43"/>
          <p:cNvSpPr txBox="1"/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</p:spPr>
        <p:txBody>
          <a:bodyPr anchorCtr="0" anchor="b" bIns="22860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Conclusion</a:t>
            </a:r>
            <a:endParaRPr b="1"/>
          </a:p>
        </p:txBody>
      </p:sp>
      <p:sp>
        <p:nvSpPr>
          <p:cNvPr id="275" name="Google Shape;275;g7acb75fe71_1_43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EE 491 | Fall 2019 | sdmay20-14</a:t>
            </a:r>
            <a:endParaRPr/>
          </a:p>
        </p:txBody>
      </p:sp>
      <p:graphicFrame>
        <p:nvGraphicFramePr>
          <p:cNvPr id="276" name="Google Shape;276;g7acb75fe71_1_43"/>
          <p:cNvGraphicFramePr/>
          <p:nvPr/>
        </p:nvGraphicFramePr>
        <p:xfrm>
          <a:off x="952500" y="37945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Current </a:t>
                      </a: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</a:t>
                      </a: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Status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 for next semester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6825"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contributions of each project member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acb75fe71_1_79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Current Status</a:t>
            </a:r>
            <a:endParaRPr b="1"/>
          </a:p>
        </p:txBody>
      </p:sp>
      <p:sp>
        <p:nvSpPr>
          <p:cNvPr id="283" name="Google Shape;283;g7acb75fe71_1_79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First semester accolades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Chose Plant location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Fully designed Solar Farm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Calculations of specific voltage drops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Ongoing Objectives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Researching substation designs and diagrams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Beginning preliminary substation work</a:t>
            </a:r>
            <a:endParaRPr sz="2400"/>
          </a:p>
        </p:txBody>
      </p:sp>
      <p:sp>
        <p:nvSpPr>
          <p:cNvPr id="284" name="Google Shape;284;g7acb75fe71_1_79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20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acb75fe71_1_86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Team Members and Roles</a:t>
            </a:r>
            <a:endParaRPr b="1"/>
          </a:p>
        </p:txBody>
      </p:sp>
      <p:sp>
        <p:nvSpPr>
          <p:cNvPr id="291" name="Google Shape;291;g7acb75fe71_1_86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Ethan Curnutte: Head Engineer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Blake Danek: Meeting Facilitator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Jake Ciccola: Reports Manager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Ada Lupa: Website Developer &amp; Test Engineer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Michael Lortz: Design Engineer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Bashir Mohamed: Test Engineer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Roles are flexible and change frequently based on upcoming tasks </a:t>
            </a:r>
            <a:endParaRPr sz="2400"/>
          </a:p>
        </p:txBody>
      </p:sp>
      <p:sp>
        <p:nvSpPr>
          <p:cNvPr id="292" name="Google Shape;292;g7acb75fe71_1_86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21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293" name="Google Shape;293;g7acb75fe71_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825" y="4380025"/>
            <a:ext cx="3007975" cy="16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acb75fe71_0_21"/>
          <p:cNvSpPr txBox="1"/>
          <p:nvPr>
            <p:ph type="title"/>
          </p:nvPr>
        </p:nvSpPr>
        <p:spPr>
          <a:xfrm>
            <a:off x="537075" y="0"/>
            <a:ext cx="7654500" cy="83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Individual Contributions</a:t>
            </a:r>
            <a:endParaRPr b="1"/>
          </a:p>
        </p:txBody>
      </p:sp>
      <p:sp>
        <p:nvSpPr>
          <p:cNvPr id="300" name="Google Shape;300;g7acb75fe71_0_21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22</a:t>
            </a:r>
            <a:endParaRPr>
              <a:solidFill>
                <a:srgbClr val="F1BE48"/>
              </a:solidFill>
            </a:endParaRPr>
          </a:p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01" name="Google Shape;301;g7acb75fe71_0_21"/>
          <p:cNvGraphicFramePr/>
          <p:nvPr/>
        </p:nvGraphicFramePr>
        <p:xfrm>
          <a:off x="611925" y="825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{0EFBAD81-DE9C-4512-A9A1-ED873876E837}</a:tableStyleId>
              </a:tblPr>
              <a:tblGrid>
                <a:gridCol w="3960075"/>
                <a:gridCol w="3960075"/>
              </a:tblGrid>
              <a:tr h="91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Ethan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Created meeting agendas for client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 meetings with client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Led group and kept group organized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Blake 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research for array design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Finalized rack and array sizes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Decided which solar panels would be used for the Plant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Jake</a:t>
                      </a: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Created meeting agendas for client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Recorded and sent meeting minutes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Created detailed schedule and helped keep team on task 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Ada 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E1126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Uploaded documents and designed website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1126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research into site location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E1126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Booked weekly meeting locations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E1126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Michael 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Created CAD files</a:t>
                      </a:r>
                      <a:endParaRPr b="1"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Designed solar plant layout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Bashir </a:t>
                      </a:r>
                      <a:endParaRPr b="1"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Participated in developing and planning the project.</a:t>
                      </a:r>
                      <a:endParaRPr sz="1500">
                        <a:solidFill>
                          <a:srgbClr val="C8102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8102E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Contributed to group work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23850" lvl="0" marL="45720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6E6259"/>
                        </a:buClr>
                        <a:buSzPts val="1500"/>
                        <a:buFont typeface="Open Sans"/>
                        <a:buChar char="●"/>
                      </a:pPr>
                      <a:r>
                        <a:rPr lang="en-US" sz="1500">
                          <a:solidFill>
                            <a:srgbClr val="6E62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voltage drop calculations &amp; maximum power tracking.</a:t>
                      </a:r>
                      <a:endParaRPr sz="1500">
                        <a:solidFill>
                          <a:srgbClr val="6E62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acb75fe71_1_93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Plan For Next Semester</a:t>
            </a:r>
            <a:endParaRPr b="1"/>
          </a:p>
        </p:txBody>
      </p:sp>
      <p:sp>
        <p:nvSpPr>
          <p:cNvPr id="308" name="Google Shape;308;g7acb75fe71_1_93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Update or change roles as needed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 a role dedicated to checking emails to further ensure group is on task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Substation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Continue </a:t>
            </a:r>
            <a:r>
              <a:rPr lang="en-US" sz="2400"/>
              <a:t>necessary</a:t>
            </a:r>
            <a:r>
              <a:rPr lang="en-US" sz="2400"/>
              <a:t> research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Begin substation design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Complete Final Design</a:t>
            </a:r>
            <a:endParaRPr sz="2400"/>
          </a:p>
        </p:txBody>
      </p:sp>
      <p:sp>
        <p:nvSpPr>
          <p:cNvPr id="309" name="Google Shape;309;g7acb75fe71_1_93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23</a:t>
            </a:r>
            <a:endParaRPr>
              <a:solidFill>
                <a:srgbClr val="F1BE48"/>
              </a:solidFill>
            </a:endParaRPr>
          </a:p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g7acb75fe71_1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930" y="4051356"/>
            <a:ext cx="4435275" cy="19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acb75fe71_1_108"/>
          <p:cNvSpPr txBox="1"/>
          <p:nvPr>
            <p:ph type="ctrTitle"/>
          </p:nvPr>
        </p:nvSpPr>
        <p:spPr>
          <a:xfrm>
            <a:off x="680850" y="3061175"/>
            <a:ext cx="7782300" cy="14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65750" lIns="91425" spcFirstLastPara="1" rIns="91425" wrap="square" tIns="457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CE1126"/>
                </a:solidFill>
                <a:latin typeface="Satisfy"/>
                <a:ea typeface="Satisfy"/>
                <a:cs typeface="Satisfy"/>
                <a:sym typeface="Satisfy"/>
              </a:rPr>
              <a:t>Thank You!</a:t>
            </a:r>
            <a:endParaRPr sz="6000">
              <a:solidFill>
                <a:srgbClr val="CE1126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316" name="Google Shape;316;g7acb75fe71_1_108"/>
          <p:cNvSpPr txBox="1"/>
          <p:nvPr>
            <p:ph idx="2" type="body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>
                <a:solidFill>
                  <a:srgbClr val="F1BE48"/>
                </a:solidFill>
              </a:rPr>
              <a:t>EE 491 | Fall 2019 | sdmay20-14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Problem</a:t>
            </a:r>
            <a:endParaRPr b="1"/>
          </a:p>
        </p:txBody>
      </p:sp>
      <p:sp>
        <p:nvSpPr>
          <p:cNvPr id="86" name="Google Shape;86;p2"/>
          <p:cNvSpPr txBox="1"/>
          <p:nvPr>
            <p:ph idx="2" type="body"/>
          </p:nvPr>
        </p:nvSpPr>
        <p:spPr>
          <a:xfrm>
            <a:off x="6324600" y="6364224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>
                <a:solidFill>
                  <a:srgbClr val="F1BE48"/>
                </a:solidFill>
              </a:rPr>
              <a:t>sdmay20-14 | 1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87" name="Google Shape;8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3164578"/>
            <a:ext cx="2438400" cy="24384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2842500" y="5603000"/>
            <a:ext cx="34590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need to create an energy supply big enough to power a small town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Looking to reduce carbon footprint by switching to a renewable resource and eliminating fossil fuels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8bb2d149_1_0"/>
          <p:cNvSpPr txBox="1"/>
          <p:nvPr>
            <p:ph type="title"/>
          </p:nvPr>
        </p:nvSpPr>
        <p:spPr>
          <a:xfrm>
            <a:off x="125025" y="-15925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Solution</a:t>
            </a:r>
            <a:endParaRPr b="1"/>
          </a:p>
        </p:txBody>
      </p:sp>
      <p:sp>
        <p:nvSpPr>
          <p:cNvPr id="96" name="Google Shape;96;g7a8bb2d149_1_0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2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97" name="Google Shape;97;g7a8bb2d14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80" y="2775536"/>
            <a:ext cx="4624526" cy="31032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7a8bb2d149_1_0"/>
          <p:cNvSpPr txBox="1"/>
          <p:nvPr>
            <p:ph idx="1" type="body"/>
          </p:nvPr>
        </p:nvSpPr>
        <p:spPr>
          <a:xfrm>
            <a:off x="589075" y="808450"/>
            <a:ext cx="7620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First semester</a:t>
            </a:r>
            <a:r>
              <a:rPr lang="en-US" sz="2400"/>
              <a:t>: </a:t>
            </a:r>
            <a:r>
              <a:rPr lang="en-US" sz="2400"/>
              <a:t>Create solar power plant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u="sng"/>
              <a:t>Second Semester</a:t>
            </a:r>
            <a:r>
              <a:rPr lang="en-US" sz="2400"/>
              <a:t>:</a:t>
            </a:r>
            <a:r>
              <a:rPr lang="en-US" sz="2400"/>
              <a:t>115 kV/34.5 kV</a:t>
            </a:r>
            <a:r>
              <a:rPr lang="en-US" sz="2400"/>
              <a:t> Design the </a:t>
            </a:r>
            <a:r>
              <a:rPr lang="en-US" sz="2400"/>
              <a:t>substation, which connects the solar farm to the grid.</a:t>
            </a:r>
            <a:endParaRPr sz="2400"/>
          </a:p>
        </p:txBody>
      </p:sp>
      <p:pic>
        <p:nvPicPr>
          <p:cNvPr id="99" name="Google Shape;99;g7a8bb2d14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2664" y="2880360"/>
            <a:ext cx="3477609" cy="17526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a8bb2d149_0_1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Functional Requirements</a:t>
            </a:r>
            <a:endParaRPr b="1"/>
          </a:p>
        </p:txBody>
      </p:sp>
      <p:sp>
        <p:nvSpPr>
          <p:cNvPr id="106" name="Google Shape;106;g7a8bb2d149_0_1"/>
          <p:cNvSpPr txBox="1"/>
          <p:nvPr>
            <p:ph idx="1" type="body"/>
          </p:nvPr>
        </p:nvSpPr>
        <p:spPr>
          <a:xfrm>
            <a:off x="717840" y="1066800"/>
            <a:ext cx="7891200" cy="50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Solar Farm Variables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Fixed Rack System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Panel: JA Solar 38</a:t>
            </a:r>
            <a:r>
              <a:rPr lang="en-US" sz="2400"/>
              <a:t>0W </a:t>
            </a:r>
            <a:r>
              <a:rPr lang="en-US" sz="2400"/>
              <a:t>Double Glass Module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Combiner Box: Disconnect Combiner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Inverter: ABB </a:t>
            </a:r>
            <a:r>
              <a:rPr lang="en-US" sz="2400"/>
              <a:t>3 MW</a:t>
            </a:r>
            <a:r>
              <a:rPr lang="en-US" sz="2400"/>
              <a:t> Central Inverter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Inverter Loading Ratio (ILR): 1.29</a:t>
            </a:r>
            <a:endParaRPr sz="1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Substation Variables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One-line diagrams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Substation ground grid layout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Protection and controls schematics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7" name="Google Shape;107;g7a8bb2d149_0_1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3</a:t>
            </a:r>
            <a:endParaRPr>
              <a:solidFill>
                <a:srgbClr val="F1BE4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8bb2d149_0_8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Non-Functional Requirements</a:t>
            </a:r>
            <a:endParaRPr b="1"/>
          </a:p>
        </p:txBody>
      </p:sp>
      <p:sp>
        <p:nvSpPr>
          <p:cNvPr id="114" name="Google Shape;114;g7a8bb2d149_0_8"/>
          <p:cNvSpPr txBox="1"/>
          <p:nvPr>
            <p:ph idx="1" type="body"/>
          </p:nvPr>
        </p:nvSpPr>
        <p:spPr>
          <a:xfrm>
            <a:off x="813925" y="1083000"/>
            <a:ext cx="7620000" cy="48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Location: Albuquerque, NM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High irradiance, mild weather, low land cost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IEEE requirements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Ethics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NEC requirements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Wire sizes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Wire material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Schedule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Budget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Weekly status reports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Weekly safety moments</a:t>
            </a:r>
            <a:endParaRPr sz="2400"/>
          </a:p>
        </p:txBody>
      </p:sp>
      <p:sp>
        <p:nvSpPr>
          <p:cNvPr id="115" name="Google Shape;115;g7a8bb2d149_0_8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4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116" name="Google Shape;116;g7a8bb2d14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935" y="2108313"/>
            <a:ext cx="3962050" cy="26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7a8bb2d149_0_8"/>
          <p:cNvSpPr txBox="1"/>
          <p:nvPr/>
        </p:nvSpPr>
        <p:spPr>
          <a:xfrm>
            <a:off x="4491960" y="4825900"/>
            <a:ext cx="4092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8bb2d149_0_15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Technical Constraints</a:t>
            </a:r>
            <a:endParaRPr b="1"/>
          </a:p>
        </p:txBody>
      </p:sp>
      <p:sp>
        <p:nvSpPr>
          <p:cNvPr id="124" name="Google Shape;124;g7a8bb2d149_0_15"/>
          <p:cNvSpPr txBox="1"/>
          <p:nvPr>
            <p:ph idx="1" type="body"/>
          </p:nvPr>
        </p:nvSpPr>
        <p:spPr>
          <a:xfrm>
            <a:off x="672150" y="1083000"/>
            <a:ext cx="7799700" cy="420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Difficulties associated </a:t>
            </a:r>
            <a:r>
              <a:rPr lang="en-US" sz="2400"/>
              <a:t>with B&amp;V materials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Learning curve with complex spreadsheets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Being able to read and find necessary information from datasheets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</a:t>
            </a:r>
            <a:r>
              <a:rPr lang="en-US" sz="2400"/>
              <a:t>hallenges</a:t>
            </a:r>
            <a:r>
              <a:rPr lang="en-US" sz="2400"/>
              <a:t> </a:t>
            </a:r>
            <a:r>
              <a:rPr lang="en-US" sz="2400"/>
              <a:t>associated with location identification</a:t>
            </a:r>
            <a:endParaRPr sz="24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    </a:t>
            </a:r>
            <a:endParaRPr/>
          </a:p>
        </p:txBody>
      </p:sp>
      <p:sp>
        <p:nvSpPr>
          <p:cNvPr id="125" name="Google Shape;125;g7a8bb2d149_0_15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5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126" name="Google Shape;126;g7a8bb2d14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38" y="3429000"/>
            <a:ext cx="3799125" cy="25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a8bb2d149_0_22"/>
          <p:cNvSpPr txBox="1"/>
          <p:nvPr>
            <p:ph type="title"/>
          </p:nvPr>
        </p:nvSpPr>
        <p:spPr>
          <a:xfrm>
            <a:off x="133975" y="-303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Market Survey</a:t>
            </a:r>
            <a:endParaRPr b="1"/>
          </a:p>
        </p:txBody>
      </p:sp>
      <p:sp>
        <p:nvSpPr>
          <p:cNvPr id="133" name="Google Shape;133;g7a8bb2d149_0_22"/>
          <p:cNvSpPr txBox="1"/>
          <p:nvPr>
            <p:ph idx="2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1BE48"/>
                </a:solidFill>
              </a:rPr>
              <a:t>sdmay20-14 | 6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134" name="Google Shape;134;g7a8bb2d14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75" y="895500"/>
            <a:ext cx="3244799" cy="263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7a8bb2d149_0_22"/>
          <p:cNvSpPr txBox="1"/>
          <p:nvPr/>
        </p:nvSpPr>
        <p:spPr>
          <a:xfrm>
            <a:off x="133975" y="3701150"/>
            <a:ext cx="3108900" cy="2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Chosen location:</a:t>
            </a:r>
            <a:endParaRPr b="1">
              <a:solidFill>
                <a:srgbClr val="6E62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Albuquerque</a:t>
            </a: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, NM area; specifically Cerrillos, Santa Fe Country.</a:t>
            </a:r>
            <a:endParaRPr>
              <a:solidFill>
                <a:srgbClr val="6E62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Approximately 214 acres of agricultural land</a:t>
            </a:r>
            <a:endParaRPr>
              <a:solidFill>
                <a:srgbClr val="6E62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Cost of this plot is $109,000</a:t>
            </a:r>
            <a:endParaRPr>
              <a:solidFill>
                <a:srgbClr val="6E62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400"/>
              <a:buFont typeface="Open Sans"/>
              <a:buChar char="●"/>
            </a:pPr>
            <a:r>
              <a:rPr lang="en-US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rPr>
              <a:t>About an hour away from the largest city, Albuquerque.</a:t>
            </a:r>
            <a:endParaRPr>
              <a:solidFill>
                <a:srgbClr val="6E62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g7a8bb2d149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274" y="674575"/>
            <a:ext cx="5460426" cy="48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8bb2d149_0_29"/>
          <p:cNvSpPr txBox="1"/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Potential Risks &amp; Mitigation</a:t>
            </a:r>
            <a:endParaRPr b="1"/>
          </a:p>
        </p:txBody>
      </p:sp>
      <p:sp>
        <p:nvSpPr>
          <p:cNvPr id="143" name="Google Shape;143;g7a8bb2d149_0_29"/>
          <p:cNvSpPr txBox="1"/>
          <p:nvPr>
            <p:ph idx="1" type="body"/>
          </p:nvPr>
        </p:nvSpPr>
        <p:spPr>
          <a:xfrm>
            <a:off x="838200" y="1066800"/>
            <a:ext cx="3733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u="sng"/>
              <a:t>Risks</a:t>
            </a:r>
            <a:endParaRPr b="1" u="sng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Electrocution to workers</a:t>
            </a:r>
            <a:r>
              <a:rPr lang="en-US" sz="2400"/>
              <a:t> 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Not efficient enough/ Unprofitable</a:t>
            </a:r>
            <a:endParaRPr sz="2400"/>
          </a:p>
        </p:txBody>
      </p:sp>
      <p:sp>
        <p:nvSpPr>
          <p:cNvPr id="144" name="Google Shape;144;g7a8bb2d149_0_29"/>
          <p:cNvSpPr txBox="1"/>
          <p:nvPr>
            <p:ph idx="2" type="body"/>
          </p:nvPr>
        </p:nvSpPr>
        <p:spPr>
          <a:xfrm>
            <a:off x="4724400" y="1066800"/>
            <a:ext cx="3733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/>
              <a:t>Mitigation</a:t>
            </a:r>
            <a:endParaRPr b="1" u="sng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Double-check calculations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Follow safety rules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Follow IEEE standards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Hire a </a:t>
            </a:r>
            <a:r>
              <a:rPr lang="en-US" sz="2400"/>
              <a:t>reputable</a:t>
            </a:r>
            <a:r>
              <a:rPr lang="en-US" sz="2400"/>
              <a:t> installation company</a:t>
            </a:r>
            <a:endParaRPr sz="2400"/>
          </a:p>
        </p:txBody>
      </p:sp>
      <p:sp>
        <p:nvSpPr>
          <p:cNvPr id="145" name="Google Shape;145;g7a8bb2d149_0_29"/>
          <p:cNvSpPr txBox="1"/>
          <p:nvPr>
            <p:ph idx="3" type="body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1BE48"/>
                </a:solidFill>
              </a:rPr>
              <a:t>sdmay20-14 | 7</a:t>
            </a:r>
            <a:endParaRPr>
              <a:solidFill>
                <a:srgbClr val="F1BE48"/>
              </a:solidFill>
            </a:endParaRPr>
          </a:p>
        </p:txBody>
      </p:sp>
      <p:pic>
        <p:nvPicPr>
          <p:cNvPr id="146" name="Google Shape;146;g7a8bb2d149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276" y="3643675"/>
            <a:ext cx="2515625" cy="18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7a8bb2d149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938" y="3999463"/>
            <a:ext cx="15906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2016-12-19T18:10:52Z</dcterms:created>
  <dc:creator>Jill Thomasson</dc:creator>
</cp:coreProperties>
</file>